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1"/>
  </p:sldMasterIdLst>
  <p:notesMasterIdLst>
    <p:notesMasterId r:id="rId22"/>
  </p:notesMasterIdLst>
  <p:sldIdLst>
    <p:sldId id="256" r:id="rId2"/>
    <p:sldId id="296" r:id="rId3"/>
    <p:sldId id="297" r:id="rId4"/>
    <p:sldId id="257" r:id="rId5"/>
    <p:sldId id="299" r:id="rId6"/>
    <p:sldId id="300" r:id="rId7"/>
    <p:sldId id="308" r:id="rId8"/>
    <p:sldId id="304" r:id="rId9"/>
    <p:sldId id="302" r:id="rId10"/>
    <p:sldId id="303" r:id="rId11"/>
    <p:sldId id="258" r:id="rId12"/>
    <p:sldId id="301" r:id="rId13"/>
    <p:sldId id="307" r:id="rId14"/>
    <p:sldId id="298" r:id="rId15"/>
    <p:sldId id="305" r:id="rId16"/>
    <p:sldId id="309" r:id="rId17"/>
    <p:sldId id="306" r:id="rId18"/>
    <p:sldId id="276" r:id="rId19"/>
    <p:sldId id="311" r:id="rId20"/>
    <p:sldId id="310" r:id="rId2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800080"/>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122"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A671BFE-65C2-4284-B7FF-898C7A3A2BFC}" type="datetimeFigureOut">
              <a:rPr lang="en-IN" smtClean="0"/>
              <a:t>16-06-2020</a:t>
            </a:fld>
            <a:endParaRPr lang="en-IN"/>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7CE020D0-35AF-43DE-83D6-856DCFB394B9}" type="slidenum">
              <a:rPr lang="en-IN" smtClean="0"/>
              <a:t>‹#›</a:t>
            </a:fld>
            <a:endParaRPr lang="en-IN"/>
          </a:p>
        </p:txBody>
      </p:sp>
    </p:spTree>
    <p:extLst>
      <p:ext uri="{BB962C8B-B14F-4D97-AF65-F5344CB8AC3E}">
        <p14:creationId xmlns:p14="http://schemas.microsoft.com/office/powerpoint/2010/main" val="2413874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CE020D0-35AF-43DE-83D6-856DCFB394B9}" type="slidenum">
              <a:rPr lang="en-IN" smtClean="0"/>
              <a:t>6</a:t>
            </a:fld>
            <a:endParaRPr lang="en-IN"/>
          </a:p>
        </p:txBody>
      </p:sp>
    </p:spTree>
    <p:extLst>
      <p:ext uri="{BB962C8B-B14F-4D97-AF65-F5344CB8AC3E}">
        <p14:creationId xmlns:p14="http://schemas.microsoft.com/office/powerpoint/2010/main" val="118015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CE020D0-35AF-43DE-83D6-856DCFB394B9}" type="slidenum">
              <a:rPr lang="en-IN" smtClean="0"/>
              <a:t>15</a:t>
            </a:fld>
            <a:endParaRPr lang="en-IN"/>
          </a:p>
        </p:txBody>
      </p:sp>
    </p:spTree>
    <p:extLst>
      <p:ext uri="{BB962C8B-B14F-4D97-AF65-F5344CB8AC3E}">
        <p14:creationId xmlns:p14="http://schemas.microsoft.com/office/powerpoint/2010/main" val="268233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IN"/>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3042240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IN"/>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3586578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IN"/>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6F15528-21DE-4FAA-801E-634DDDAF4B2B}" type="slidenum">
              <a:rPr lang="en-IN" smtClean="0"/>
              <a:t>‹#›</a:t>
            </a:fld>
            <a:endParaRPr lang="en-IN"/>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92874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6/16/2020</a:t>
            </a:fld>
            <a:endParaRPr lang="en-US"/>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179770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6/16/2020</a:t>
            </a:fld>
            <a:endParaRPr lang="en-US"/>
          </a:p>
        </p:txBody>
      </p:sp>
      <p:sp>
        <p:nvSpPr>
          <p:cNvPr id="6" name="Footer Placeholder 5"/>
          <p:cNvSpPr>
            <a:spLocks noGrp="1"/>
          </p:cNvSpPr>
          <p:nvPr>
            <p:ph type="ftr" sz="quarter" idx="11"/>
          </p:nvPr>
        </p:nvSpPr>
        <p:spPr/>
        <p:txBody>
          <a:bodyPr/>
          <a:lstStyle/>
          <a:p>
            <a:endParaRPr lang="en-IN"/>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6F15528-21DE-4FAA-801E-634DDDAF4B2B}" type="slidenum">
              <a:rPr lang="en-IN" smtClean="0"/>
              <a:t>‹#›</a:t>
            </a:fld>
            <a:endParaRPr lang="en-IN"/>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33600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6/16/2020</a:t>
            </a:fld>
            <a:endParaRPr lang="en-US"/>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2604205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IN"/>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702759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IN"/>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2377482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IN"/>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955921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37775027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6/16/2020</a:t>
            </a:fld>
            <a:endParaRPr lang="en-US"/>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236694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6/16/2020</a:t>
            </a:fld>
            <a:endParaRPr lang="en-US"/>
          </a:p>
        </p:txBody>
      </p:sp>
      <p:sp>
        <p:nvSpPr>
          <p:cNvPr id="8" name="Footer Placeholder 7"/>
          <p:cNvSpPr>
            <a:spLocks noGrp="1"/>
          </p:cNvSpPr>
          <p:nvPr>
            <p:ph type="ftr" sz="quarter" idx="11"/>
          </p:nvPr>
        </p:nvSpPr>
        <p:spPr/>
        <p:txBody>
          <a:bodyPr/>
          <a:lstStyle/>
          <a:p>
            <a:endParaRPr lang="en-IN"/>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2497954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6/16/2020</a:t>
            </a:fld>
            <a:endParaRPr lang="en-US"/>
          </a:p>
        </p:txBody>
      </p:sp>
      <p:sp>
        <p:nvSpPr>
          <p:cNvPr id="4" name="Footer Placeholder 3"/>
          <p:cNvSpPr>
            <a:spLocks noGrp="1"/>
          </p:cNvSpPr>
          <p:nvPr>
            <p:ph type="ftr" sz="quarter" idx="11"/>
          </p:nvPr>
        </p:nvSpPr>
        <p:spPr/>
        <p:txBody>
          <a:bodyPr/>
          <a:lstStyle/>
          <a:p>
            <a:endParaRPr lang="en-IN"/>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652029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6/16/2020</a:t>
            </a:fld>
            <a:endParaRPr lang="en-US"/>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499887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6/16/2020</a:t>
            </a:fld>
            <a:endParaRPr lang="en-US"/>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1148341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6/16/2020</a:t>
            </a:fld>
            <a:endParaRPr lang="en-US"/>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B6F15528-21DE-4FAA-801E-634DDDAF4B2B}" type="slidenum">
              <a:rPr lang="en-IN" smtClean="0"/>
              <a:t>‹#›</a:t>
            </a:fld>
            <a:endParaRPr lang="en-IN"/>
          </a:p>
        </p:txBody>
      </p:sp>
    </p:spTree>
    <p:extLst>
      <p:ext uri="{BB962C8B-B14F-4D97-AF65-F5344CB8AC3E}">
        <p14:creationId xmlns:p14="http://schemas.microsoft.com/office/powerpoint/2010/main" val="3083687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6/16/2020</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B6F15528-21DE-4FAA-801E-634DDDAF4B2B}" type="slidenum">
              <a:rPr lang="en-IN" smtClean="0"/>
              <a:t>‹#›</a:t>
            </a:fld>
            <a:endParaRPr lang="en-IN"/>
          </a:p>
        </p:txBody>
      </p:sp>
    </p:spTree>
    <p:extLst>
      <p:ext uri="{BB962C8B-B14F-4D97-AF65-F5344CB8AC3E}">
        <p14:creationId xmlns:p14="http://schemas.microsoft.com/office/powerpoint/2010/main" val="22489708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47228" y="2066838"/>
            <a:ext cx="3810000" cy="461665"/>
          </a:xfrm>
          <a:prstGeom prst="rect">
            <a:avLst/>
          </a:prstGeom>
          <a:noFill/>
        </p:spPr>
        <p:txBody>
          <a:bodyPr wrap="square" rtlCol="0">
            <a:spAutoFit/>
          </a:bodyPr>
          <a:lstStyle>
            <a:defPPr>
              <a:defRPr lang="en-US"/>
            </a:defPPr>
            <a:lvl1pPr>
              <a:defRPr sz="2400" b="1">
                <a:solidFill>
                  <a:schemeClr val="accent5">
                    <a:lumMod val="75000"/>
                  </a:schemeClr>
                </a:solidFill>
                <a:latin typeface="Comic Sans MS" panose="030F0702030302020204" pitchFamily="66" charset="0"/>
                <a:cs typeface="Arial" panose="020B0604020202020204" pitchFamily="34" charset="0"/>
              </a:defRPr>
            </a:lvl1pPr>
          </a:lstStyle>
          <a:p>
            <a:r>
              <a:rPr lang="en-US" dirty="0">
                <a:solidFill>
                  <a:srgbClr val="990099"/>
                </a:solidFill>
              </a:rPr>
              <a:t>CHAPTER 6</a:t>
            </a:r>
            <a:endParaRPr lang="en-IN" dirty="0">
              <a:solidFill>
                <a:srgbClr val="990099"/>
              </a:solidFill>
            </a:endParaRPr>
          </a:p>
        </p:txBody>
      </p:sp>
      <p:sp>
        <p:nvSpPr>
          <p:cNvPr id="8" name="TextBox 7"/>
          <p:cNvSpPr txBox="1"/>
          <p:nvPr/>
        </p:nvSpPr>
        <p:spPr>
          <a:xfrm>
            <a:off x="919511" y="2571160"/>
            <a:ext cx="5791200" cy="1200329"/>
          </a:xfrm>
          <a:prstGeom prst="rect">
            <a:avLst/>
          </a:prstGeom>
        </p:spPr>
        <p:txBody>
          <a:bodyPr vert="horz" lIns="91440" tIns="45720" rIns="91440" bIns="45720" rtlCol="0" anchor="t">
            <a:normAutofit fontScale="97500"/>
          </a:bodyPr>
          <a:lstStyle>
            <a:lvl1pPr defTabSz="457200">
              <a:spcBef>
                <a:spcPct val="0"/>
              </a:spcBef>
              <a:buNone/>
              <a:defRPr sz="3600" b="1">
                <a:solidFill>
                  <a:schemeClr val="accent2">
                    <a:lumMod val="75000"/>
                  </a:schemeClr>
                </a:solidFill>
                <a:latin typeface="Comic Sans MS" panose="030F0702030302020204" pitchFamily="66"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CHANGES AROUND US</a:t>
            </a:r>
            <a:br>
              <a:rPr lang="en-US" dirty="0"/>
            </a:br>
            <a:endParaRPr lang="en-IN" dirty="0"/>
          </a:p>
        </p:txBody>
      </p:sp>
      <p:sp>
        <p:nvSpPr>
          <p:cNvPr id="10" name="TextBox 9"/>
          <p:cNvSpPr txBox="1"/>
          <p:nvPr/>
        </p:nvSpPr>
        <p:spPr>
          <a:xfrm>
            <a:off x="2362200" y="3383352"/>
            <a:ext cx="2514600" cy="461665"/>
          </a:xfrm>
          <a:prstGeom prst="rect">
            <a:avLst/>
          </a:prstGeom>
          <a:noFill/>
        </p:spPr>
        <p:txBody>
          <a:bodyPr wrap="square" rtlCol="0">
            <a:spAutoFit/>
          </a:bodyPr>
          <a:lstStyle>
            <a:defPPr>
              <a:defRPr lang="en-US"/>
            </a:defPPr>
            <a:lvl1pPr>
              <a:defRPr sz="2400" b="1">
                <a:solidFill>
                  <a:srgbClr val="990099"/>
                </a:solidFill>
                <a:latin typeface="Comic Sans MS" panose="030F0702030302020204" pitchFamily="66" charset="0"/>
                <a:cs typeface="Arial" panose="020B0604020202020204" pitchFamily="34" charset="0"/>
              </a:defRPr>
            </a:lvl1pPr>
          </a:lstStyle>
          <a:p>
            <a:r>
              <a:rPr lang="en-US" dirty="0"/>
              <a:t>MODULE I</a:t>
            </a:r>
            <a:r>
              <a:rPr lang="en-IN" dirty="0"/>
              <a:t>I</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0267"/>
          <a:stretch/>
        </p:blipFill>
        <p:spPr>
          <a:xfrm>
            <a:off x="909899" y="4930698"/>
            <a:ext cx="8234101" cy="1903141"/>
          </a:xfrm>
          <a:prstGeom prst="rect">
            <a:avLst/>
          </a:prstGeom>
        </p:spPr>
      </p:pic>
      <p:sp>
        <p:nvSpPr>
          <p:cNvPr id="2" name="Rectangle 1"/>
          <p:cNvSpPr/>
          <p:nvPr/>
        </p:nvSpPr>
        <p:spPr>
          <a:xfrm>
            <a:off x="381000" y="61770"/>
            <a:ext cx="8458200" cy="646331"/>
          </a:xfrm>
          <a:prstGeom prst="rect">
            <a:avLst/>
          </a:prstGeom>
        </p:spPr>
        <p:txBody>
          <a:bodyPr wrap="square">
            <a:spAutoFit/>
          </a:bodyPr>
          <a:lstStyle/>
          <a:p>
            <a:r>
              <a:rPr lang="en-US" dirty="0">
                <a:solidFill>
                  <a:srgbClr val="FF0000"/>
                </a:solidFill>
              </a:rPr>
              <a:t>Note:</a:t>
            </a:r>
            <a:r>
              <a:rPr lang="en-US" dirty="0"/>
              <a:t> For better understanding, this </a:t>
            </a:r>
            <a:r>
              <a:rPr lang="en-US" dirty="0" err="1"/>
              <a:t>ppt</a:t>
            </a:r>
            <a:r>
              <a:rPr lang="en-US" dirty="0"/>
              <a:t> should be used synchronously with the audio file attached.</a:t>
            </a:r>
            <a:endParaRPr lang="en-IN" dirty="0"/>
          </a:p>
        </p:txBody>
      </p:sp>
      <p:sp>
        <p:nvSpPr>
          <p:cNvPr id="9" name="TextBox 8"/>
          <p:cNvSpPr txBox="1"/>
          <p:nvPr/>
        </p:nvSpPr>
        <p:spPr>
          <a:xfrm>
            <a:off x="6334822" y="638767"/>
            <a:ext cx="2590800" cy="646331"/>
          </a:xfrm>
          <a:prstGeom prst="rect">
            <a:avLst/>
          </a:prstGeom>
          <a:noFill/>
        </p:spPr>
        <p:txBody>
          <a:bodyPr wrap="square" rtlCol="0">
            <a:spAutoFit/>
          </a:bodyPr>
          <a:lstStyle/>
          <a:p>
            <a:r>
              <a:rPr lang="en-US" b="1" dirty="0" smtClean="0">
                <a:solidFill>
                  <a:schemeClr val="accent5">
                    <a:lumMod val="75000"/>
                  </a:schemeClr>
                </a:solidFill>
                <a:latin typeface="Comic Sans MS" panose="030F0702030302020204" pitchFamily="66" charset="0"/>
              </a:rPr>
              <a:t>Class      : VI </a:t>
            </a:r>
            <a:r>
              <a:rPr lang="en-US" b="1" baseline="30000" dirty="0" smtClean="0">
                <a:solidFill>
                  <a:schemeClr val="accent5">
                    <a:lumMod val="75000"/>
                  </a:schemeClr>
                </a:solidFill>
                <a:latin typeface="Comic Sans MS" panose="030F0702030302020204" pitchFamily="66" charset="0"/>
              </a:rPr>
              <a:t>TH</a:t>
            </a:r>
            <a:r>
              <a:rPr lang="en-US" b="1" dirty="0">
                <a:solidFill>
                  <a:schemeClr val="accent5">
                    <a:lumMod val="75000"/>
                  </a:schemeClr>
                </a:solidFill>
                <a:latin typeface="Comic Sans MS" panose="030F0702030302020204" pitchFamily="66" charset="0"/>
              </a:rPr>
              <a:t> </a:t>
            </a:r>
            <a:r>
              <a:rPr lang="en-US" b="1" dirty="0" smtClean="0">
                <a:solidFill>
                  <a:schemeClr val="accent5">
                    <a:lumMod val="75000"/>
                  </a:schemeClr>
                </a:solidFill>
                <a:latin typeface="Comic Sans MS" panose="030F0702030302020204" pitchFamily="66" charset="0"/>
              </a:rPr>
              <a:t>SUBJECT : SCIENCE</a:t>
            </a:r>
            <a:endParaRPr lang="en-IN" b="1" dirty="0">
              <a:solidFill>
                <a:schemeClr val="accent5">
                  <a:lumMod val="75000"/>
                </a:schemeClr>
              </a:solidFill>
              <a:latin typeface="Comic Sans MS" panose="030F0702030302020204" pitchFamily="66"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022" y="384935"/>
            <a:ext cx="3657600" cy="4762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152400"/>
            <a:ext cx="8077200" cy="553998"/>
          </a:xfrm>
        </p:spPr>
        <p:txBody>
          <a:bodyPr vert="horz" lIns="91440" tIns="45720" rIns="91440" bIns="45720" rtlCol="0" anchor="t">
            <a:normAutofit fontScale="90000"/>
          </a:bodyPr>
          <a:lstStyle/>
          <a:p>
            <a:r>
              <a:rPr lang="en-US" dirty="0">
                <a:latin typeface="Comic Sans MS" panose="030F0702030302020204" pitchFamily="66" charset="0"/>
              </a:rPr>
              <a:t>Freezing of </a:t>
            </a:r>
            <a:r>
              <a:rPr lang="en-US" dirty="0" smtClean="0">
                <a:latin typeface="Comic Sans MS" panose="030F0702030302020204" pitchFamily="66" charset="0"/>
              </a:rPr>
              <a:t>water/ contraction of water particles</a:t>
            </a:r>
            <a:endParaRPr lang="en-IN" dirty="0">
              <a:latin typeface="Comic Sans MS" panose="030F0702030302020204" pitchFamily="66"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1100" y="1466850"/>
            <a:ext cx="4000500" cy="34861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466851"/>
            <a:ext cx="3619500" cy="348614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0267"/>
          <a:stretch/>
        </p:blipFill>
        <p:spPr>
          <a:xfrm>
            <a:off x="909899" y="4930698"/>
            <a:ext cx="8234101" cy="1903141"/>
          </a:xfrm>
          <a:prstGeom prst="rect">
            <a:avLst/>
          </a:prstGeom>
        </p:spPr>
      </p:pic>
    </p:spTree>
    <p:extLst>
      <p:ext uri="{BB962C8B-B14F-4D97-AF65-F5344CB8AC3E}">
        <p14:creationId xmlns:p14="http://schemas.microsoft.com/office/powerpoint/2010/main" val="2264027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118946"/>
            <a:ext cx="8077200" cy="1107996"/>
          </a:xfrm>
        </p:spPr>
        <p:txBody>
          <a:bodyPr vert="horz" lIns="91440" tIns="45720" rIns="91440" bIns="45720" rtlCol="0" anchor="t">
            <a:normAutofit/>
          </a:bodyPr>
          <a:lstStyle/>
          <a:p>
            <a:r>
              <a:rPr lang="en-US" dirty="0">
                <a:latin typeface="Comic Sans MS" panose="030F0702030302020204" pitchFamily="66" charset="0"/>
              </a:rPr>
              <a:t>Boiling of water</a:t>
            </a:r>
            <a:r>
              <a:rPr lang="en-US" dirty="0" smtClean="0">
                <a:latin typeface="Comic Sans MS" panose="030F0702030302020204" pitchFamily="66" charset="0"/>
              </a:rPr>
              <a:t>/ expansion of water </a:t>
            </a:r>
            <a:endParaRPr lang="en-IN" dirty="0">
              <a:latin typeface="Comic Sans MS" panose="030F0702030302020204" pitchFamily="6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374" y="1357040"/>
            <a:ext cx="3377426" cy="405316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0" y="1357040"/>
            <a:ext cx="3219450" cy="344356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0267"/>
          <a:stretch/>
        </p:blipFill>
        <p:spPr>
          <a:xfrm>
            <a:off x="909899" y="4930698"/>
            <a:ext cx="8234101" cy="1903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381000"/>
            <a:ext cx="6400800" cy="553998"/>
          </a:xfrm>
        </p:spPr>
        <p:txBody>
          <a:bodyPr vert="horz" lIns="91440" tIns="45720" rIns="91440" bIns="45720" rtlCol="0" anchor="t">
            <a:normAutofit fontScale="90000"/>
          </a:bodyPr>
          <a:lstStyle/>
          <a:p>
            <a:r>
              <a:rPr lang="en-US" dirty="0" smtClean="0">
                <a:latin typeface="Comic Sans MS" panose="030F0702030302020204" pitchFamily="66" charset="0"/>
              </a:rPr>
              <a:t>Condensation/ contraction of steam particles</a:t>
            </a:r>
            <a:endParaRPr lang="en-IN" dirty="0">
              <a:latin typeface="Comic Sans MS" panose="030F0702030302020204" pitchFamily="66"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572"/>
          <a:stretch/>
        </p:blipFill>
        <p:spPr>
          <a:xfrm>
            <a:off x="533399" y="1610230"/>
            <a:ext cx="2667001" cy="326657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610230"/>
            <a:ext cx="2514600" cy="326657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0267"/>
          <a:stretch/>
        </p:blipFill>
        <p:spPr>
          <a:xfrm>
            <a:off x="909899" y="4930698"/>
            <a:ext cx="8234101" cy="190314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8512" y="1610230"/>
            <a:ext cx="2757488" cy="3266570"/>
          </a:xfrm>
          <a:prstGeom prst="rect">
            <a:avLst/>
          </a:prstGeom>
        </p:spPr>
      </p:pic>
    </p:spTree>
    <p:extLst>
      <p:ext uri="{BB962C8B-B14F-4D97-AF65-F5344CB8AC3E}">
        <p14:creationId xmlns:p14="http://schemas.microsoft.com/office/powerpoint/2010/main" val="9544712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34200" cy="518890"/>
          </a:xfrm>
        </p:spPr>
        <p:txBody>
          <a:bodyPr>
            <a:noAutofit/>
          </a:bodyPr>
          <a:lstStyle/>
          <a:p>
            <a:r>
              <a:rPr lang="en-US" sz="3200" dirty="0">
                <a:latin typeface="Comic Sans MS" panose="030F0702030302020204" pitchFamily="66" charset="0"/>
              </a:rPr>
              <a:t>Interconversion of the three states of water is </a:t>
            </a:r>
            <a:r>
              <a:rPr lang="en-US" sz="3200" dirty="0" smtClean="0">
                <a:latin typeface="Comic Sans MS" panose="030F0702030302020204" pitchFamily="66" charset="0"/>
              </a:rPr>
              <a:t>reversible.</a:t>
            </a:r>
            <a:endParaRPr lang="en-IN" sz="3200" dirty="0">
              <a:latin typeface="Comic Sans MS" panose="030F0702030302020204" pitchFamily="6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888" y="2743200"/>
            <a:ext cx="6781800" cy="3886200"/>
          </a:xfrm>
          <a:prstGeom prst="rect">
            <a:avLst/>
          </a:prstGeom>
        </p:spPr>
      </p:pic>
      <p:pic>
        <p:nvPicPr>
          <p:cNvPr id="4" name="Picture 3"/>
          <p:cNvPicPr>
            <a:picLocks noChangeAspect="1"/>
          </p:cNvPicPr>
          <p:nvPr/>
        </p:nvPicPr>
        <p:blipFill>
          <a:blip r:embed="rId3"/>
          <a:stretch>
            <a:fillRect/>
          </a:stretch>
        </p:blipFill>
        <p:spPr>
          <a:xfrm>
            <a:off x="1752600" y="1295401"/>
            <a:ext cx="6324600" cy="1295400"/>
          </a:xfrm>
          <a:prstGeom prst="rect">
            <a:avLst/>
          </a:prstGeom>
        </p:spPr>
      </p:pic>
    </p:spTree>
    <p:extLst>
      <p:ext uri="{BB962C8B-B14F-4D97-AF65-F5344CB8AC3E}">
        <p14:creationId xmlns:p14="http://schemas.microsoft.com/office/powerpoint/2010/main" val="1342416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5449" y="152400"/>
            <a:ext cx="8763000" cy="492443"/>
          </a:xfrm>
        </p:spPr>
        <p:txBody>
          <a:bodyPr vert="horz" lIns="91440" tIns="45720" rIns="91440" bIns="45720" rtlCol="0" anchor="t">
            <a:normAutofit fontScale="90000"/>
          </a:bodyPr>
          <a:lstStyle/>
          <a:p>
            <a:r>
              <a:rPr lang="en-US" dirty="0">
                <a:latin typeface="Comic Sans MS" panose="030F0702030302020204" pitchFamily="66" charset="0"/>
              </a:rPr>
              <a:t>EFFECTS OF CHANGE IN TEMPERATURE</a:t>
            </a:r>
            <a:endParaRPr lang="en-IN" dirty="0">
              <a:latin typeface="Comic Sans MS" panose="030F0702030302020204" pitchFamily="66" charset="0"/>
            </a:endParaRPr>
          </a:p>
        </p:txBody>
      </p:sp>
      <p:sp>
        <p:nvSpPr>
          <p:cNvPr id="3" name="TextBox 2"/>
          <p:cNvSpPr txBox="1"/>
          <p:nvPr/>
        </p:nvSpPr>
        <p:spPr>
          <a:xfrm>
            <a:off x="1837162" y="753349"/>
            <a:ext cx="8373638" cy="4275851"/>
          </a:xfrm>
          <a:prstGeom prst="rect">
            <a:avLst/>
          </a:prstGeom>
        </p:spPr>
        <p:txBody>
          <a:bodyPr vert="horz" wrap="square" lIns="0" tIns="12700" rIns="0" bIns="0" rtlCol="0">
            <a:spAutoFit/>
          </a:bodyPr>
          <a:lstStyle>
            <a:defPPr>
              <a:defRPr lang="en-US"/>
            </a:defPPr>
            <a:lvl1pPr marL="48895" marR="1205865" indent="-342900" defTabSz="457200">
              <a:lnSpc>
                <a:spcPct val="150000"/>
              </a:lnSpc>
              <a:spcBef>
                <a:spcPts val="100"/>
              </a:spcBef>
              <a:spcAft>
                <a:spcPts val="600"/>
              </a:spcAft>
              <a:buClr>
                <a:schemeClr val="accent1"/>
              </a:buClr>
              <a:buFont typeface="Wingdings 3" charset="2"/>
              <a:buChar char=""/>
              <a:defRPr sz="2200">
                <a:solidFill>
                  <a:srgbClr val="990099"/>
                </a:solidFill>
                <a:latin typeface="Comic Sans MS" panose="030F0702030302020204" pitchFamily="66" charset="0"/>
              </a:defRPr>
            </a:lvl1pPr>
            <a:lvl2pPr marL="742950" indent="-285750" defTabSz="457200">
              <a:spcBef>
                <a:spcPts val="1000"/>
              </a:spcBef>
              <a:spcAft>
                <a:spcPts val="0"/>
              </a:spcAft>
              <a:buClr>
                <a:schemeClr val="accent1"/>
              </a:buClr>
              <a:buFont typeface="Wingdings 3" charset="2"/>
              <a:buChar char=""/>
              <a:defRPr sz="1600">
                <a:solidFill>
                  <a:schemeClr val="tx1">
                    <a:lumMod val="75000"/>
                    <a:lumOff val="25000"/>
                  </a:schemeClr>
                </a:solidFill>
              </a:defRPr>
            </a:lvl2pPr>
            <a:lvl3pPr marL="1143000" indent="-228600" defTabSz="4572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a:spcAft>
                <a:spcPts val="300"/>
              </a:spcAft>
            </a:pPr>
            <a:r>
              <a:rPr lang="en-US" dirty="0"/>
              <a:t>MATERIALS EXPAND ON HEATING.</a:t>
            </a:r>
          </a:p>
          <a:p>
            <a:pPr>
              <a:spcAft>
                <a:spcPts val="300"/>
              </a:spcAft>
            </a:pPr>
            <a:r>
              <a:rPr lang="en-US" dirty="0"/>
              <a:t>MATERIALS CONTRACT ON COOLING.</a:t>
            </a:r>
          </a:p>
          <a:p>
            <a:pPr>
              <a:spcAft>
                <a:spcPts val="300"/>
              </a:spcAft>
            </a:pPr>
            <a:r>
              <a:rPr lang="en-US" dirty="0" smtClean="0"/>
              <a:t>SOLIDS </a:t>
            </a:r>
            <a:r>
              <a:rPr lang="en-US" dirty="0"/>
              <a:t>EXPAND AND CONTRACT THE LEAST.</a:t>
            </a:r>
          </a:p>
          <a:p>
            <a:pPr>
              <a:spcAft>
                <a:spcPts val="300"/>
              </a:spcAft>
            </a:pPr>
            <a:r>
              <a:rPr lang="en-US" dirty="0"/>
              <a:t>GASES EXPAND AND CONTRACT THE MOST .</a:t>
            </a:r>
          </a:p>
          <a:p>
            <a:pPr>
              <a:spcAft>
                <a:spcPts val="300"/>
              </a:spcAft>
            </a:pPr>
            <a:r>
              <a:rPr lang="en-US" dirty="0" smtClean="0"/>
              <a:t>MELTING </a:t>
            </a:r>
            <a:r>
              <a:rPr lang="en-US" dirty="0"/>
              <a:t>&amp; VAPORIZATION ARE EXAMPLES OF </a:t>
            </a:r>
            <a:r>
              <a:rPr lang="en-US" dirty="0" smtClean="0"/>
              <a:t>EXPANSION.</a:t>
            </a:r>
            <a:endParaRPr lang="en-US" dirty="0"/>
          </a:p>
          <a:p>
            <a:pPr>
              <a:spcAft>
                <a:spcPts val="300"/>
              </a:spcAft>
            </a:pPr>
            <a:r>
              <a:rPr lang="en-US" dirty="0"/>
              <a:t>FREEZING &amp; CONDENSATION ARE EXAMPLES OF </a:t>
            </a:r>
            <a:r>
              <a:rPr lang="en-US" dirty="0" smtClean="0"/>
              <a:t>CONTRACTION.</a:t>
            </a:r>
            <a:endParaRPr lang="en-IN"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0267"/>
          <a:stretch/>
        </p:blipFill>
        <p:spPr>
          <a:xfrm>
            <a:off x="909899" y="5029200"/>
            <a:ext cx="8234101" cy="1804639"/>
          </a:xfrm>
          <a:prstGeom prst="rect">
            <a:avLst/>
          </a:prstGeom>
        </p:spPr>
      </p:pic>
    </p:spTree>
    <p:extLst>
      <p:ext uri="{BB962C8B-B14F-4D97-AF65-F5344CB8AC3E}">
        <p14:creationId xmlns:p14="http://schemas.microsoft.com/office/powerpoint/2010/main" val="1579993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8763000" cy="1280890"/>
          </a:xfrm>
        </p:spPr>
        <p:txBody>
          <a:bodyPr>
            <a:normAutofit/>
          </a:bodyPr>
          <a:lstStyle/>
          <a:p>
            <a:r>
              <a:rPr lang="en-US" sz="3200" dirty="0">
                <a:latin typeface="Comic Sans MS" panose="030F0702030302020204" pitchFamily="66" charset="0"/>
              </a:rPr>
              <a:t>Burning of candle and heating of wax</a:t>
            </a:r>
            <a:endParaRPr lang="en-IN" sz="3200" dirty="0">
              <a:latin typeface="Comic Sans MS" panose="030F0702030302020204" pitchFamily="66"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468941"/>
            <a:ext cx="3810000" cy="25083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4932" y="1468941"/>
            <a:ext cx="3522856" cy="4895850"/>
          </a:xfrm>
          <a:prstGeom prst="rect">
            <a:avLst/>
          </a:prstGeom>
        </p:spPr>
      </p:pic>
      <p:pic>
        <p:nvPicPr>
          <p:cNvPr id="3" name="Picture 2"/>
          <p:cNvPicPr>
            <a:picLocks noChangeAspect="1"/>
          </p:cNvPicPr>
          <p:nvPr/>
        </p:nvPicPr>
        <p:blipFill>
          <a:blip r:embed="rId5"/>
          <a:stretch>
            <a:fillRect/>
          </a:stretch>
        </p:blipFill>
        <p:spPr>
          <a:xfrm>
            <a:off x="1066800" y="4176505"/>
            <a:ext cx="3810000" cy="2188286"/>
          </a:xfrm>
          <a:prstGeom prst="rect">
            <a:avLst/>
          </a:prstGeom>
        </p:spPr>
      </p:pic>
      <p:sp>
        <p:nvSpPr>
          <p:cNvPr id="6" name="TextBox 5"/>
          <p:cNvSpPr txBox="1"/>
          <p:nvPr/>
        </p:nvSpPr>
        <p:spPr>
          <a:xfrm>
            <a:off x="1981200" y="6379362"/>
            <a:ext cx="2514600" cy="369332"/>
          </a:xfrm>
          <a:prstGeom prst="rect">
            <a:avLst/>
          </a:prstGeom>
          <a:noFill/>
        </p:spPr>
        <p:txBody>
          <a:bodyPr wrap="square" rtlCol="0">
            <a:spAutoFit/>
          </a:bodyPr>
          <a:lstStyle/>
          <a:p>
            <a:r>
              <a:rPr lang="en-US" dirty="0" smtClean="0"/>
              <a:t>HEATING OF WAX</a:t>
            </a:r>
            <a:endParaRPr lang="en-IN" dirty="0"/>
          </a:p>
        </p:txBody>
      </p:sp>
    </p:spTree>
    <p:extLst>
      <p:ext uri="{BB962C8B-B14F-4D97-AF65-F5344CB8AC3E}">
        <p14:creationId xmlns:p14="http://schemas.microsoft.com/office/powerpoint/2010/main" val="596645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9029" y="4949787"/>
            <a:ext cx="7827942" cy="1908213"/>
          </a:xfrm>
          <a:prstGeom prst="rect">
            <a:avLst/>
          </a:prstGeom>
        </p:spPr>
      </p:pic>
      <p:sp>
        <p:nvSpPr>
          <p:cNvPr id="2" name="Title 1"/>
          <p:cNvSpPr>
            <a:spLocks noGrp="1"/>
          </p:cNvSpPr>
          <p:nvPr>
            <p:ph type="title"/>
          </p:nvPr>
        </p:nvSpPr>
        <p:spPr>
          <a:xfrm>
            <a:off x="2209800" y="228600"/>
            <a:ext cx="7315200" cy="1280890"/>
          </a:xfrm>
        </p:spPr>
        <p:txBody>
          <a:bodyPr>
            <a:normAutofit/>
          </a:bodyPr>
          <a:lstStyle/>
          <a:p>
            <a:r>
              <a:rPr lang="en-US" sz="3200" dirty="0">
                <a:latin typeface="Comic Sans MS" panose="030F0702030302020204" pitchFamily="66" charset="0"/>
              </a:rPr>
              <a:t>Evaporation and condensation</a:t>
            </a:r>
            <a:endParaRPr lang="en-IN" sz="3200" dirty="0">
              <a:latin typeface="Comic Sans MS" panose="030F0702030302020204" pitchFamily="66"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963" r="37500" b="4782"/>
          <a:stretch/>
        </p:blipFill>
        <p:spPr>
          <a:xfrm>
            <a:off x="1600199" y="869045"/>
            <a:ext cx="6960051" cy="4080742"/>
          </a:xfrm>
          <a:prstGeom prst="rect">
            <a:avLst/>
          </a:prstGeom>
        </p:spPr>
      </p:pic>
    </p:spTree>
    <p:extLst>
      <p:ext uri="{BB962C8B-B14F-4D97-AF65-F5344CB8AC3E}">
        <p14:creationId xmlns:p14="http://schemas.microsoft.com/office/powerpoint/2010/main" val="36087789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650" y="457200"/>
            <a:ext cx="6589200" cy="1280890"/>
          </a:xfrm>
        </p:spPr>
        <p:txBody>
          <a:bodyPr>
            <a:normAutofit/>
          </a:bodyPr>
          <a:lstStyle/>
          <a:p>
            <a:r>
              <a:rPr lang="en-US" sz="3200" dirty="0">
                <a:latin typeface="Comic Sans MS" panose="030F0702030302020204" pitchFamily="66" charset="0"/>
              </a:rPr>
              <a:t>Curd formation</a:t>
            </a:r>
            <a:endParaRPr lang="en-IN" sz="3200" dirty="0">
              <a:latin typeface="Comic Sans MS" panose="030F0702030302020204"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371600"/>
            <a:ext cx="3581400" cy="327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700" y="1371600"/>
            <a:ext cx="3431100" cy="3276600"/>
          </a:xfrm>
          <a:prstGeom prst="rect">
            <a:avLst/>
          </a:prstGeom>
        </p:spPr>
      </p:pic>
      <p:pic>
        <p:nvPicPr>
          <p:cNvPr id="6" name="Picture 5"/>
          <p:cNvPicPr>
            <a:picLocks noChangeAspect="1"/>
          </p:cNvPicPr>
          <p:nvPr/>
        </p:nvPicPr>
        <p:blipFill>
          <a:blip r:embed="rId4"/>
          <a:stretch>
            <a:fillRect/>
          </a:stretch>
        </p:blipFill>
        <p:spPr>
          <a:xfrm>
            <a:off x="925551" y="4837093"/>
            <a:ext cx="7827942" cy="1908213"/>
          </a:xfrm>
          <a:prstGeom prst="rect">
            <a:avLst/>
          </a:prstGeom>
        </p:spPr>
      </p:pic>
    </p:spTree>
    <p:extLst>
      <p:ext uri="{BB962C8B-B14F-4D97-AF65-F5344CB8AC3E}">
        <p14:creationId xmlns:p14="http://schemas.microsoft.com/office/powerpoint/2010/main" val="407915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0" y="417558"/>
            <a:ext cx="3220720" cy="505267"/>
          </a:xfrm>
          <a:prstGeom prst="rect">
            <a:avLst/>
          </a:prstGeom>
        </p:spPr>
        <p:txBody>
          <a:bodyPr vert="horz" wrap="square" lIns="0" tIns="12700" rIns="0" bIns="0" rtlCol="0">
            <a:spAutoFit/>
          </a:bodyPr>
          <a:lstStyle/>
          <a:p>
            <a:pPr marL="12700">
              <a:lnSpc>
                <a:spcPct val="100000"/>
              </a:lnSpc>
              <a:spcBef>
                <a:spcPts val="100"/>
              </a:spcBef>
            </a:pPr>
            <a:r>
              <a:rPr lang="en-US" sz="3200" dirty="0" smtClean="0">
                <a:latin typeface="Comic Sans MS" panose="030F0702030302020204" pitchFamily="66" charset="0"/>
              </a:rPr>
              <a:t>Summary</a:t>
            </a:r>
            <a:endParaRPr sz="3200" dirty="0">
              <a:latin typeface="Comic Sans MS" panose="030F0702030302020204" pitchFamily="66" charset="0"/>
            </a:endParaRPr>
          </a:p>
        </p:txBody>
      </p:sp>
      <p:sp>
        <p:nvSpPr>
          <p:cNvPr id="3" name="object 3"/>
          <p:cNvSpPr txBox="1"/>
          <p:nvPr/>
        </p:nvSpPr>
        <p:spPr>
          <a:xfrm>
            <a:off x="533400" y="1035585"/>
            <a:ext cx="8382000" cy="3669594"/>
          </a:xfrm>
          <a:prstGeom prst="rect">
            <a:avLst/>
          </a:prstGeom>
        </p:spPr>
        <p:txBody>
          <a:bodyPr vert="horz" wrap="square" lIns="0" tIns="113030" rIns="0" bIns="0" rtlCol="0">
            <a:spAutoFit/>
          </a:bodyPr>
          <a:lstStyle/>
          <a:p>
            <a:pPr marL="469900" marR="5080" indent="-457200" algn="just">
              <a:lnSpc>
                <a:spcPct val="111100"/>
              </a:lnSpc>
              <a:spcBef>
                <a:spcPts val="5"/>
              </a:spcBef>
              <a:buFont typeface="Wingdings" panose="05000000000000000000" pitchFamily="2" charset="2"/>
              <a:buChar char="Ø"/>
            </a:pPr>
            <a:r>
              <a:rPr lang="en-US" sz="3200" dirty="0" smtClean="0">
                <a:solidFill>
                  <a:srgbClr val="990099"/>
                </a:solidFill>
                <a:latin typeface="Comic Sans MS" panose="030F0702030302020204" pitchFamily="66" charset="0"/>
                <a:cs typeface="Arial" panose="020B0604020202020204" pitchFamily="34" charset="0"/>
              </a:rPr>
              <a:t>some  </a:t>
            </a:r>
            <a:r>
              <a:rPr lang="en-US" sz="3200" dirty="0">
                <a:solidFill>
                  <a:srgbClr val="990099"/>
                </a:solidFill>
                <a:latin typeface="Comic Sans MS" panose="030F0702030302020204" pitchFamily="66" charset="0"/>
                <a:cs typeface="Arial" panose="020B0604020202020204" pitchFamily="34" charset="0"/>
              </a:rPr>
              <a:t>changes can be reversed, while some  others cannot be reversed. </a:t>
            </a:r>
            <a:endParaRPr lang="en-US" sz="3200" dirty="0" smtClean="0">
              <a:solidFill>
                <a:srgbClr val="990099"/>
              </a:solidFill>
              <a:latin typeface="Comic Sans MS" panose="030F0702030302020204" pitchFamily="66" charset="0"/>
              <a:cs typeface="Arial" panose="020B0604020202020204" pitchFamily="34" charset="0"/>
            </a:endParaRPr>
          </a:p>
          <a:p>
            <a:pPr marL="457200" indent="-457200">
              <a:buFont typeface="Wingdings" panose="05000000000000000000" pitchFamily="2" charset="2"/>
              <a:buChar char="Ø"/>
            </a:pPr>
            <a:r>
              <a:rPr lang="en-US" sz="3200" dirty="0" smtClean="0">
                <a:solidFill>
                  <a:srgbClr val="990099"/>
                </a:solidFill>
                <a:latin typeface="Comic Sans MS" panose="030F0702030302020204" pitchFamily="66" charset="0"/>
                <a:cs typeface="Arial" panose="020B0604020202020204" pitchFamily="34" charset="0"/>
              </a:rPr>
              <a:t>There are many ways </a:t>
            </a:r>
            <a:r>
              <a:rPr lang="en-US" sz="3200" dirty="0">
                <a:solidFill>
                  <a:srgbClr val="990099"/>
                </a:solidFill>
                <a:latin typeface="Comic Sans MS" panose="030F0702030302020204" pitchFamily="66" charset="0"/>
                <a:cs typeface="Arial" panose="020B0604020202020204" pitchFamily="34" charset="0"/>
              </a:rPr>
              <a:t>of changing things  around </a:t>
            </a:r>
            <a:r>
              <a:rPr lang="en-US" sz="3200" dirty="0" smtClean="0">
                <a:solidFill>
                  <a:srgbClr val="990099"/>
                </a:solidFill>
                <a:latin typeface="Comic Sans MS" panose="030F0702030302020204" pitchFamily="66" charset="0"/>
                <a:cs typeface="Arial" panose="020B0604020202020204" pitchFamily="34" charset="0"/>
              </a:rPr>
              <a:t>us such as… </a:t>
            </a:r>
          </a:p>
          <a:p>
            <a:pPr lvl="1"/>
            <a:r>
              <a:rPr lang="en-US" sz="3200" dirty="0" smtClean="0">
                <a:solidFill>
                  <a:srgbClr val="990099"/>
                </a:solidFill>
                <a:latin typeface="Comic Sans MS" panose="030F0702030302020204" pitchFamily="66" charset="0"/>
                <a:cs typeface="Arial" panose="020B0604020202020204" pitchFamily="34" charset="0"/>
              </a:rPr>
              <a:t>dissolving something in water, mixing two or more things together, heating or cooling.</a:t>
            </a:r>
            <a:endParaRPr lang="en-US" sz="3200" dirty="0">
              <a:solidFill>
                <a:srgbClr val="990099"/>
              </a:solidFill>
              <a:latin typeface="Comic Sans MS" panose="030F0702030302020204" pitchFamily="66"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0267"/>
          <a:stretch/>
        </p:blipFill>
        <p:spPr>
          <a:xfrm>
            <a:off x="909899" y="4930698"/>
            <a:ext cx="8234101" cy="1903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76600" y="304800"/>
            <a:ext cx="3220720" cy="505267"/>
          </a:xfrm>
          <a:prstGeom prst="rect">
            <a:avLst/>
          </a:prstGeom>
        </p:spPr>
        <p:txBody>
          <a:bodyPr vert="horz" wrap="square" lIns="0" tIns="12700" rIns="0" bIns="0" rtlCol="0">
            <a:spAutoFit/>
          </a:bodyPr>
          <a:lstStyle/>
          <a:p>
            <a:pPr marL="12700">
              <a:lnSpc>
                <a:spcPct val="100000"/>
              </a:lnSpc>
              <a:spcBef>
                <a:spcPts val="100"/>
              </a:spcBef>
            </a:pPr>
            <a:r>
              <a:rPr sz="3200" dirty="0">
                <a:latin typeface="Comic Sans MS" panose="030F0702030302020204" pitchFamily="66" charset="0"/>
              </a:rPr>
              <a:t>Assignment</a:t>
            </a:r>
          </a:p>
        </p:txBody>
      </p:sp>
      <p:sp>
        <p:nvSpPr>
          <p:cNvPr id="3" name="object 3"/>
          <p:cNvSpPr txBox="1"/>
          <p:nvPr/>
        </p:nvSpPr>
        <p:spPr>
          <a:xfrm>
            <a:off x="762000" y="535384"/>
            <a:ext cx="8382000" cy="3273973"/>
          </a:xfrm>
          <a:prstGeom prst="rect">
            <a:avLst/>
          </a:prstGeom>
        </p:spPr>
        <p:txBody>
          <a:bodyPr vert="horz" wrap="square" lIns="0" tIns="113030" rIns="0" bIns="0" rtlCol="0">
            <a:spAutoFit/>
          </a:bodyPr>
          <a:lstStyle/>
          <a:p>
            <a:pPr marL="12700">
              <a:lnSpc>
                <a:spcPct val="100000"/>
              </a:lnSpc>
              <a:spcBef>
                <a:spcPts val="890"/>
              </a:spcBef>
            </a:pPr>
            <a:endParaRPr sz="3200" dirty="0">
              <a:solidFill>
                <a:schemeClr val="accent2">
                  <a:lumMod val="75000"/>
                </a:schemeClr>
              </a:solidFill>
              <a:latin typeface="Comic Sans MS" panose="030F0702030302020204" pitchFamily="66" charset="0"/>
              <a:ea typeface="+mj-ea"/>
              <a:cs typeface="+mj-cs"/>
            </a:endParaRPr>
          </a:p>
          <a:p>
            <a:pPr marL="469265" marR="5080" indent="-457200">
              <a:lnSpc>
                <a:spcPct val="100000"/>
              </a:lnSpc>
              <a:spcBef>
                <a:spcPts val="790"/>
              </a:spcBef>
              <a:buFont typeface="Wingdings" panose="05000000000000000000" pitchFamily="2" charset="2"/>
              <a:buChar char="Ø"/>
            </a:pPr>
            <a:r>
              <a:rPr lang="en-US" sz="3200" dirty="0">
                <a:solidFill>
                  <a:srgbClr val="990099"/>
                </a:solidFill>
                <a:latin typeface="Comic Sans MS" panose="030F0702030302020204" pitchFamily="66" charset="0"/>
                <a:cs typeface="Arial" panose="020B0604020202020204" pitchFamily="34" charset="0"/>
              </a:rPr>
              <a:t>Do the exercise questions in </a:t>
            </a:r>
            <a:r>
              <a:rPr lang="en-US" sz="3200" dirty="0" smtClean="0">
                <a:solidFill>
                  <a:srgbClr val="990099"/>
                </a:solidFill>
                <a:latin typeface="Comic Sans MS" panose="030F0702030302020204" pitchFamily="66" charset="0"/>
                <a:cs typeface="Arial" panose="020B0604020202020204" pitchFamily="34" charset="0"/>
              </a:rPr>
              <a:t>your </a:t>
            </a:r>
            <a:r>
              <a:rPr lang="en-US" sz="3200" dirty="0">
                <a:solidFill>
                  <a:srgbClr val="990099"/>
                </a:solidFill>
                <a:latin typeface="Comic Sans MS" panose="030F0702030302020204" pitchFamily="66" charset="0"/>
                <a:cs typeface="Arial" panose="020B0604020202020204" pitchFamily="34" charset="0"/>
              </a:rPr>
              <a:t>notebook</a:t>
            </a:r>
            <a:r>
              <a:rPr sz="3200" dirty="0">
                <a:solidFill>
                  <a:srgbClr val="990099"/>
                </a:solidFill>
                <a:latin typeface="Comic Sans MS" panose="030F0702030302020204" pitchFamily="66" charset="0"/>
                <a:cs typeface="Arial" panose="020B0604020202020204" pitchFamily="34" charset="0"/>
              </a:rPr>
              <a:t>.</a:t>
            </a:r>
            <a:endParaRPr lang="en-US" sz="3200" dirty="0">
              <a:solidFill>
                <a:srgbClr val="990099"/>
              </a:solidFill>
              <a:latin typeface="Comic Sans MS" panose="030F0702030302020204" pitchFamily="66" charset="0"/>
              <a:cs typeface="Arial" panose="020B0604020202020204" pitchFamily="34" charset="0"/>
            </a:endParaRPr>
          </a:p>
          <a:p>
            <a:pPr marL="469265" marR="5080" indent="-457200">
              <a:lnSpc>
                <a:spcPct val="100000"/>
              </a:lnSpc>
              <a:spcBef>
                <a:spcPts val="790"/>
              </a:spcBef>
              <a:buFont typeface="Wingdings" panose="05000000000000000000" pitchFamily="2" charset="2"/>
              <a:buChar char="Ø"/>
            </a:pPr>
            <a:r>
              <a:rPr lang="en-US" sz="3200" dirty="0">
                <a:solidFill>
                  <a:srgbClr val="990099"/>
                </a:solidFill>
                <a:latin typeface="Comic Sans MS" panose="030F0702030302020204" pitchFamily="66" charset="0"/>
                <a:cs typeface="Arial" panose="020B0604020202020204" pitchFamily="34" charset="0"/>
              </a:rPr>
              <a:t>Also perform the suggested activities and projects given at the end of the chapter </a:t>
            </a:r>
            <a:r>
              <a:rPr lang="en-US" sz="3200" dirty="0" smtClean="0">
                <a:solidFill>
                  <a:srgbClr val="990099"/>
                </a:solidFill>
                <a:latin typeface="Comic Sans MS" panose="030F0702030302020204" pitchFamily="66" charset="0"/>
                <a:cs typeface="Arial" panose="020B0604020202020204" pitchFamily="34" charset="0"/>
              </a:rPr>
              <a:t>in </a:t>
            </a:r>
            <a:r>
              <a:rPr lang="en-US" sz="3200" dirty="0">
                <a:solidFill>
                  <a:srgbClr val="990099"/>
                </a:solidFill>
                <a:latin typeface="Comic Sans MS" panose="030F0702030302020204" pitchFamily="66" charset="0"/>
                <a:cs typeface="Arial" panose="020B0604020202020204" pitchFamily="34" charset="0"/>
              </a:rPr>
              <a:t>your textbook.</a:t>
            </a:r>
            <a:endParaRPr sz="3200" dirty="0">
              <a:solidFill>
                <a:srgbClr val="990099"/>
              </a:solidFill>
              <a:latin typeface="Comic Sans MS" panose="030F0702030302020204" pitchFamily="66"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0267"/>
          <a:stretch/>
        </p:blipFill>
        <p:spPr>
          <a:xfrm>
            <a:off x="909899" y="4930698"/>
            <a:ext cx="8234101" cy="1903141"/>
          </a:xfrm>
          <a:prstGeom prst="rect">
            <a:avLst/>
          </a:prstGeom>
        </p:spPr>
      </p:pic>
    </p:spTree>
    <p:extLst>
      <p:ext uri="{BB962C8B-B14F-4D97-AF65-F5344CB8AC3E}">
        <p14:creationId xmlns:p14="http://schemas.microsoft.com/office/powerpoint/2010/main" val="207765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0267"/>
          <a:stretch/>
        </p:blipFill>
        <p:spPr>
          <a:xfrm>
            <a:off x="909899" y="4930698"/>
            <a:ext cx="8234101" cy="1903141"/>
          </a:xfrm>
          <a:prstGeom prst="rect">
            <a:avLst/>
          </a:prstGeom>
        </p:spPr>
      </p:pic>
      <p:sp>
        <p:nvSpPr>
          <p:cNvPr id="4" name="Title 3"/>
          <p:cNvSpPr>
            <a:spLocks noGrp="1"/>
          </p:cNvSpPr>
          <p:nvPr>
            <p:ph type="title"/>
          </p:nvPr>
        </p:nvSpPr>
        <p:spPr>
          <a:xfrm>
            <a:off x="3332975" y="193357"/>
            <a:ext cx="5892800" cy="984885"/>
          </a:xfrm>
        </p:spPr>
        <p:txBody>
          <a:bodyPr vert="horz" lIns="91440" tIns="45720" rIns="91440" bIns="45720" rtlCol="0" anchor="t">
            <a:normAutofit fontScale="90000"/>
          </a:bodyPr>
          <a:lstStyle/>
          <a:p>
            <a:r>
              <a:rPr lang="en-US" dirty="0">
                <a:latin typeface="Comic Sans MS" panose="030F0702030302020204" pitchFamily="66" charset="0"/>
              </a:rPr>
              <a:t>TABLE 6.1</a:t>
            </a:r>
            <a:br>
              <a:rPr lang="en-US" dirty="0">
                <a:latin typeface="Comic Sans MS" panose="030F0702030302020204" pitchFamily="66" charset="0"/>
              </a:rPr>
            </a:br>
            <a:endParaRPr lang="en-IN" dirty="0">
              <a:latin typeface="Comic Sans MS" panose="030F0702030302020204" pitchFamily="66"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62000"/>
            <a:ext cx="5105399" cy="6019800"/>
          </a:xfrm>
          <a:prstGeom prst="rect">
            <a:avLst/>
          </a:prstGeom>
        </p:spPr>
      </p:pic>
    </p:spTree>
    <p:extLst>
      <p:ext uri="{BB962C8B-B14F-4D97-AF65-F5344CB8AC3E}">
        <p14:creationId xmlns:p14="http://schemas.microsoft.com/office/powerpoint/2010/main" val="2944804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16500"/>
          <a:stretch/>
        </p:blipFill>
        <p:spPr>
          <a:xfrm>
            <a:off x="1371600" y="2484086"/>
            <a:ext cx="5029200" cy="2428025"/>
          </a:xfrm>
          <a:prstGeom prst="rect">
            <a:avLst/>
          </a:prstGeom>
        </p:spPr>
      </p:pic>
      <p:sp>
        <p:nvSpPr>
          <p:cNvPr id="6" name="TextBox 5"/>
          <p:cNvSpPr txBox="1"/>
          <p:nvPr/>
        </p:nvSpPr>
        <p:spPr>
          <a:xfrm>
            <a:off x="6705600" y="4800600"/>
            <a:ext cx="2165195" cy="1323439"/>
          </a:xfrm>
          <a:prstGeom prst="rect">
            <a:avLst/>
          </a:prstGeom>
          <a:noFill/>
        </p:spPr>
        <p:txBody>
          <a:bodyPr wrap="square" rtlCol="0">
            <a:spAutoFit/>
          </a:bodyPr>
          <a:lstStyle/>
          <a:p>
            <a:r>
              <a:rPr lang="en-US" sz="2000" dirty="0" smtClean="0">
                <a:latin typeface="Brush Script MT" panose="03060802040406070304" pitchFamily="66" charset="0"/>
              </a:rPr>
              <a:t>Prepared by </a:t>
            </a:r>
          </a:p>
          <a:p>
            <a:r>
              <a:rPr lang="en-US" sz="2000" dirty="0" err="1" smtClean="0">
                <a:latin typeface="Brush Script MT" panose="03060802040406070304" pitchFamily="66" charset="0"/>
              </a:rPr>
              <a:t>Girija</a:t>
            </a:r>
            <a:r>
              <a:rPr lang="en-US" sz="2000" dirty="0" smtClean="0">
                <a:latin typeface="Brush Script MT" panose="03060802040406070304" pitchFamily="66" charset="0"/>
              </a:rPr>
              <a:t> Pal</a:t>
            </a:r>
          </a:p>
          <a:p>
            <a:r>
              <a:rPr lang="en-US" sz="2000" dirty="0" smtClean="0">
                <a:latin typeface="Brush Script MT" panose="03060802040406070304" pitchFamily="66" charset="0"/>
              </a:rPr>
              <a:t>TGT </a:t>
            </a:r>
          </a:p>
          <a:p>
            <a:r>
              <a:rPr lang="en-US" sz="2000" dirty="0" smtClean="0">
                <a:latin typeface="Brush Script MT" panose="03060802040406070304" pitchFamily="66" charset="0"/>
              </a:rPr>
              <a:t>AECS 1, Mumbai</a:t>
            </a:r>
            <a:endParaRPr lang="en-IN" sz="2000" dirty="0">
              <a:latin typeface="Brush Script MT" panose="03060802040406070304" pitchFamily="66" charset="0"/>
            </a:endParaRPr>
          </a:p>
        </p:txBody>
      </p:sp>
      <p:pic>
        <p:nvPicPr>
          <p:cNvPr id="8" name="Picture 7"/>
          <p:cNvPicPr>
            <a:picLocks noChangeAspect="1"/>
          </p:cNvPicPr>
          <p:nvPr/>
        </p:nvPicPr>
        <p:blipFill>
          <a:blip r:embed="rId3"/>
          <a:stretch>
            <a:fillRect/>
          </a:stretch>
        </p:blipFill>
        <p:spPr>
          <a:xfrm>
            <a:off x="810429" y="457200"/>
            <a:ext cx="7827942" cy="1908213"/>
          </a:xfrm>
          <a:prstGeom prst="rect">
            <a:avLst/>
          </a:prstGeom>
        </p:spPr>
      </p:pic>
    </p:spTree>
    <p:extLst>
      <p:ext uri="{BB962C8B-B14F-4D97-AF65-F5344CB8AC3E}">
        <p14:creationId xmlns:p14="http://schemas.microsoft.com/office/powerpoint/2010/main" val="750397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8600"/>
            <a:ext cx="8763000" cy="984885"/>
          </a:xfrm>
        </p:spPr>
        <p:txBody>
          <a:bodyPr vert="horz" lIns="91440" tIns="45720" rIns="91440" bIns="45720" rtlCol="0" anchor="t">
            <a:normAutofit fontScale="90000"/>
          </a:bodyPr>
          <a:lstStyle/>
          <a:p>
            <a:r>
              <a:rPr lang="en-US" dirty="0">
                <a:latin typeface="Comic Sans MS" panose="030F0702030302020204" pitchFamily="66" charset="0"/>
              </a:rPr>
              <a:t>DIFFERENT WAYS TO BRING CHANGES</a:t>
            </a:r>
            <a:endParaRPr lang="en-IN" dirty="0">
              <a:latin typeface="Comic Sans MS" panose="030F0702030302020204" pitchFamily="66" charset="0"/>
            </a:endParaRPr>
          </a:p>
        </p:txBody>
      </p:sp>
      <p:sp>
        <p:nvSpPr>
          <p:cNvPr id="3" name="TextBox 2"/>
          <p:cNvSpPr txBox="1"/>
          <p:nvPr/>
        </p:nvSpPr>
        <p:spPr>
          <a:xfrm>
            <a:off x="1981200" y="1228353"/>
            <a:ext cx="7924800" cy="3418885"/>
          </a:xfrm>
          <a:prstGeom prst="rect">
            <a:avLst/>
          </a:prstGeom>
        </p:spPr>
        <p:txBody>
          <a:bodyPr vert="horz" wrap="square" lIns="0" tIns="12700" rIns="0" bIns="0" rtlCol="0">
            <a:spAutoFit/>
          </a:bodyPr>
          <a:lstStyle>
            <a:lvl1pPr marL="48895" marR="1205865" indent="-342900" defTabSz="457200">
              <a:lnSpc>
                <a:spcPct val="150000"/>
              </a:lnSpc>
              <a:spcBef>
                <a:spcPts val="100"/>
              </a:spcBef>
              <a:spcAft>
                <a:spcPts val="600"/>
              </a:spcAft>
              <a:buClr>
                <a:schemeClr val="accent1"/>
              </a:buClr>
              <a:buFont typeface="Wingdings 3" charset="2"/>
              <a:buChar char=""/>
              <a:defRPr sz="2800">
                <a:solidFill>
                  <a:schemeClr val="accent6">
                    <a:lumMod val="50000"/>
                  </a:schemeClr>
                </a:solidFill>
                <a:latin typeface="Comic Sans MS" panose="030F0702030302020204" pitchFamily="66" charset="0"/>
              </a:defRPr>
            </a:lvl1pPr>
            <a:lvl2pPr marL="742950" indent="-285750" defTabSz="457200">
              <a:spcBef>
                <a:spcPts val="1000"/>
              </a:spcBef>
              <a:spcAft>
                <a:spcPts val="0"/>
              </a:spcAft>
              <a:buClr>
                <a:schemeClr val="accent1"/>
              </a:buClr>
              <a:buFont typeface="Wingdings 3" charset="2"/>
              <a:buChar char=""/>
              <a:defRPr sz="1600">
                <a:solidFill>
                  <a:schemeClr val="tx1">
                    <a:lumMod val="75000"/>
                    <a:lumOff val="25000"/>
                  </a:schemeClr>
                </a:solidFill>
              </a:defRPr>
            </a:lvl2pPr>
            <a:lvl3pPr marL="1143000" indent="-228600" defTabSz="4572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r>
              <a:rPr lang="en-US" sz="2200" dirty="0">
                <a:solidFill>
                  <a:srgbClr val="990099"/>
                </a:solidFill>
              </a:rPr>
              <a:t>CUTTING</a:t>
            </a:r>
          </a:p>
          <a:p>
            <a:r>
              <a:rPr lang="en-US" sz="2200" dirty="0">
                <a:solidFill>
                  <a:srgbClr val="990099"/>
                </a:solidFill>
              </a:rPr>
              <a:t>APPLYING PRESSURE</a:t>
            </a:r>
          </a:p>
          <a:p>
            <a:r>
              <a:rPr lang="en-US" sz="2200" dirty="0">
                <a:solidFill>
                  <a:srgbClr val="990099"/>
                </a:solidFill>
              </a:rPr>
              <a:t>DISSOLVING SOMETHING IN WATER</a:t>
            </a:r>
          </a:p>
          <a:p>
            <a:r>
              <a:rPr lang="en-US" sz="2200" dirty="0">
                <a:solidFill>
                  <a:srgbClr val="990099"/>
                </a:solidFill>
              </a:rPr>
              <a:t>MIXING TWO OR MORE </a:t>
            </a:r>
            <a:r>
              <a:rPr lang="en-US" sz="2200" dirty="0" smtClean="0">
                <a:solidFill>
                  <a:srgbClr val="990099"/>
                </a:solidFill>
              </a:rPr>
              <a:t>THINGS </a:t>
            </a:r>
            <a:r>
              <a:rPr lang="en-US" sz="2200" dirty="0">
                <a:solidFill>
                  <a:srgbClr val="990099"/>
                </a:solidFill>
              </a:rPr>
              <a:t>TOGETHER</a:t>
            </a:r>
          </a:p>
          <a:p>
            <a:r>
              <a:rPr lang="en-US" sz="2200" dirty="0">
                <a:solidFill>
                  <a:srgbClr val="990099"/>
                </a:solidFill>
              </a:rPr>
              <a:t>HOT AND COLD TREATMENT ( HEATING / COOLING SOMETHING TO BRING A </a:t>
            </a:r>
            <a:r>
              <a:rPr lang="en-US" sz="2200" dirty="0" smtClean="0">
                <a:solidFill>
                  <a:srgbClr val="990099"/>
                </a:solidFill>
              </a:rPr>
              <a:t>CHANGE)</a:t>
            </a:r>
            <a:endParaRPr lang="en-IN" sz="2200" dirty="0">
              <a:solidFill>
                <a:srgbClr val="990099"/>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0267"/>
          <a:stretch/>
        </p:blipFill>
        <p:spPr>
          <a:xfrm>
            <a:off x="909899" y="4930698"/>
            <a:ext cx="8234101" cy="1903141"/>
          </a:xfrm>
          <a:prstGeom prst="rect">
            <a:avLst/>
          </a:prstGeom>
        </p:spPr>
      </p:pic>
    </p:spTree>
    <p:extLst>
      <p:ext uri="{BB962C8B-B14F-4D97-AF65-F5344CB8AC3E}">
        <p14:creationId xmlns:p14="http://schemas.microsoft.com/office/powerpoint/2010/main" val="304156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0267"/>
          <a:stretch/>
        </p:blipFill>
        <p:spPr>
          <a:xfrm>
            <a:off x="909899" y="4954859"/>
            <a:ext cx="8234101" cy="1903141"/>
          </a:xfrm>
          <a:prstGeom prst="rect">
            <a:avLst/>
          </a:prstGeom>
        </p:spPr>
      </p:pic>
      <p:sp>
        <p:nvSpPr>
          <p:cNvPr id="2" name="object 2"/>
          <p:cNvSpPr txBox="1"/>
          <p:nvPr/>
        </p:nvSpPr>
        <p:spPr>
          <a:xfrm>
            <a:off x="534669" y="2434590"/>
            <a:ext cx="208279" cy="245110"/>
          </a:xfrm>
          <a:prstGeom prst="rect">
            <a:avLst/>
          </a:prstGeom>
        </p:spPr>
        <p:txBody>
          <a:bodyPr vert="horz" wrap="square" lIns="0" tIns="11430" rIns="0" bIns="0" rtlCol="0">
            <a:spAutoFit/>
          </a:bodyPr>
          <a:lstStyle/>
          <a:p>
            <a:pPr marL="12700">
              <a:lnSpc>
                <a:spcPct val="100000"/>
              </a:lnSpc>
              <a:spcBef>
                <a:spcPts val="90"/>
              </a:spcBef>
            </a:pPr>
            <a:r>
              <a:rPr sz="1450" spc="-10" dirty="0">
                <a:latin typeface="UnDotum"/>
                <a:cs typeface="UnDotum"/>
              </a:rPr>
              <a:t></a:t>
            </a:r>
            <a:endParaRPr sz="1450">
              <a:latin typeface="UnDotum"/>
              <a:cs typeface="UnDotum"/>
            </a:endParaRPr>
          </a:p>
        </p:txBody>
      </p:sp>
      <p:sp>
        <p:nvSpPr>
          <p:cNvPr id="5" name="Title 4"/>
          <p:cNvSpPr>
            <a:spLocks noGrp="1"/>
          </p:cNvSpPr>
          <p:nvPr>
            <p:ph type="title"/>
          </p:nvPr>
        </p:nvSpPr>
        <p:spPr>
          <a:xfrm>
            <a:off x="1905000" y="137740"/>
            <a:ext cx="6629400" cy="1477328"/>
          </a:xfrm>
        </p:spPr>
        <p:txBody>
          <a:bodyPr vert="horz" lIns="91440" tIns="45720" rIns="91440" bIns="45720" rtlCol="0" anchor="t">
            <a:normAutofit fontScale="90000"/>
          </a:bodyPr>
          <a:lstStyle/>
          <a:p>
            <a:r>
              <a:rPr lang="en-US" dirty="0">
                <a:latin typeface="Comic Sans MS" panose="030F0702030302020204" pitchFamily="66" charset="0"/>
              </a:rPr>
              <a:t>These are some of the Tools used in the garden/ agriculture</a:t>
            </a:r>
            <a:endParaRPr lang="en-IN"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1105829" y="1373481"/>
            <a:ext cx="7391400" cy="3594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669" y="2434590"/>
            <a:ext cx="208279" cy="245110"/>
          </a:xfrm>
          <a:prstGeom prst="rect">
            <a:avLst/>
          </a:prstGeom>
        </p:spPr>
        <p:txBody>
          <a:bodyPr vert="horz" wrap="square" lIns="0" tIns="11430" rIns="0" bIns="0" rtlCol="0">
            <a:spAutoFit/>
          </a:bodyPr>
          <a:lstStyle/>
          <a:p>
            <a:pPr marL="12700">
              <a:lnSpc>
                <a:spcPct val="100000"/>
              </a:lnSpc>
              <a:spcBef>
                <a:spcPts val="90"/>
              </a:spcBef>
            </a:pPr>
            <a:r>
              <a:rPr sz="1450" spc="-10" dirty="0">
                <a:latin typeface="UnDotum"/>
                <a:cs typeface="UnDotum"/>
              </a:rPr>
              <a:t></a:t>
            </a:r>
            <a:endParaRPr sz="1450">
              <a:latin typeface="UnDotum"/>
              <a:cs typeface="UnDotum"/>
            </a:endParaRPr>
          </a:p>
        </p:txBody>
      </p:sp>
      <p:sp>
        <p:nvSpPr>
          <p:cNvPr id="5" name="Title 4"/>
          <p:cNvSpPr>
            <a:spLocks noGrp="1"/>
          </p:cNvSpPr>
          <p:nvPr>
            <p:ph type="title"/>
          </p:nvPr>
        </p:nvSpPr>
        <p:spPr>
          <a:xfrm>
            <a:off x="1485899" y="30480"/>
            <a:ext cx="6629400" cy="984885"/>
          </a:xfrm>
        </p:spPr>
        <p:txBody>
          <a:bodyPr vert="horz" lIns="91440" tIns="45720" rIns="91440" bIns="45720" rtlCol="0" anchor="t">
            <a:normAutofit fontScale="90000"/>
          </a:bodyPr>
          <a:lstStyle/>
          <a:p>
            <a:r>
              <a:rPr lang="en-US" dirty="0">
                <a:latin typeface="Comic Sans MS" panose="030F0702030302020204" pitchFamily="66" charset="0"/>
              </a:rPr>
              <a:t>How is the wooden handle fixed to the iron blade of these tools?</a:t>
            </a:r>
            <a:endParaRPr lang="en-IN" dirty="0">
              <a:latin typeface="Comic Sans MS" panose="030F0702030302020204" pitchFamily="66" charset="0"/>
            </a:endParaRPr>
          </a:p>
        </p:txBody>
      </p:sp>
      <p:sp>
        <p:nvSpPr>
          <p:cNvPr id="3" name="Rectangle 2"/>
          <p:cNvSpPr/>
          <p:nvPr/>
        </p:nvSpPr>
        <p:spPr>
          <a:xfrm>
            <a:off x="1485899" y="1295400"/>
            <a:ext cx="5778657" cy="3785652"/>
          </a:xfrm>
          <a:prstGeom prst="rect">
            <a:avLst/>
          </a:prstGeom>
          <a:noFill/>
        </p:spPr>
        <p:txBody>
          <a:bodyPr wrap="square" rtlCol="0">
            <a:spAutoFit/>
          </a:bodyPr>
          <a:lstStyle/>
          <a:p>
            <a:r>
              <a:rPr lang="en-US" sz="2400" dirty="0">
                <a:solidFill>
                  <a:srgbClr val="990099"/>
                </a:solidFill>
                <a:latin typeface="Comic Sans MS" panose="030F0702030302020204" pitchFamily="66" charset="0"/>
                <a:cs typeface="Arial" panose="020B0604020202020204" pitchFamily="34" charset="0"/>
              </a:rPr>
              <a:t>The iron blade of these tools has                    a  ring in which the wooden handle is  fixed. Normally, the ring is slightly  smaller in size than the wooden handle.  To fix the handle, the ring is heated and  it becomes slightly larger in size  (</a:t>
            </a:r>
            <a:r>
              <a:rPr lang="en-US" sz="2400" dirty="0">
                <a:solidFill>
                  <a:srgbClr val="FF0000"/>
                </a:solidFill>
                <a:latin typeface="Comic Sans MS" panose="030F0702030302020204" pitchFamily="66" charset="0"/>
                <a:cs typeface="Arial" panose="020B0604020202020204" pitchFamily="34" charset="0"/>
              </a:rPr>
              <a:t>expands</a:t>
            </a:r>
            <a:r>
              <a:rPr lang="en-US" sz="2400" dirty="0">
                <a:solidFill>
                  <a:srgbClr val="990099"/>
                </a:solidFill>
                <a:latin typeface="Comic Sans MS" panose="030F0702030302020204" pitchFamily="66" charset="0"/>
                <a:cs typeface="Arial" panose="020B0604020202020204" pitchFamily="34" charset="0"/>
              </a:rPr>
              <a:t>). Now, the handle easily fits  into the ring. When the ring cools down  it </a:t>
            </a:r>
            <a:r>
              <a:rPr lang="en-US" sz="2400" dirty="0">
                <a:solidFill>
                  <a:srgbClr val="FF0000"/>
                </a:solidFill>
                <a:latin typeface="Comic Sans MS" panose="030F0702030302020204" pitchFamily="66" charset="0"/>
                <a:cs typeface="Arial" panose="020B0604020202020204" pitchFamily="34" charset="0"/>
              </a:rPr>
              <a:t>contracts</a:t>
            </a:r>
            <a:r>
              <a:rPr lang="en-US" sz="2400" dirty="0">
                <a:solidFill>
                  <a:srgbClr val="990099"/>
                </a:solidFill>
                <a:latin typeface="Comic Sans MS" panose="030F0702030302020204" pitchFamily="66" charset="0"/>
                <a:cs typeface="Arial" panose="020B0604020202020204" pitchFamily="34" charset="0"/>
              </a:rPr>
              <a:t> and fits tightly on to  the handle.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34795">
            <a:off x="5870185" y="1099569"/>
            <a:ext cx="4213683" cy="316026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0267"/>
          <a:stretch/>
        </p:blipFill>
        <p:spPr>
          <a:xfrm>
            <a:off x="909899" y="4930698"/>
            <a:ext cx="8234101" cy="1903141"/>
          </a:xfrm>
          <a:prstGeom prst="rect">
            <a:avLst/>
          </a:prstGeom>
        </p:spPr>
      </p:pic>
    </p:spTree>
    <p:extLst>
      <p:ext uri="{BB962C8B-B14F-4D97-AF65-F5344CB8AC3E}">
        <p14:creationId xmlns:p14="http://schemas.microsoft.com/office/powerpoint/2010/main" val="1370480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669" y="2434590"/>
            <a:ext cx="208279" cy="245110"/>
          </a:xfrm>
          <a:prstGeom prst="rect">
            <a:avLst/>
          </a:prstGeom>
        </p:spPr>
        <p:txBody>
          <a:bodyPr vert="horz" wrap="square" lIns="0" tIns="11430" rIns="0" bIns="0" rtlCol="0">
            <a:spAutoFit/>
          </a:bodyPr>
          <a:lstStyle/>
          <a:p>
            <a:pPr marL="12700">
              <a:lnSpc>
                <a:spcPct val="100000"/>
              </a:lnSpc>
              <a:spcBef>
                <a:spcPts val="90"/>
              </a:spcBef>
            </a:pPr>
            <a:r>
              <a:rPr sz="1450" spc="-10" dirty="0">
                <a:latin typeface="UnDotum"/>
                <a:cs typeface="UnDotum"/>
              </a:rPr>
              <a:t></a:t>
            </a:r>
            <a:endParaRPr sz="1450">
              <a:latin typeface="UnDotum"/>
              <a:cs typeface="UnDotum"/>
            </a:endParaRPr>
          </a:p>
        </p:txBody>
      </p:sp>
      <p:sp>
        <p:nvSpPr>
          <p:cNvPr id="5" name="Title 4"/>
          <p:cNvSpPr>
            <a:spLocks noGrp="1"/>
          </p:cNvSpPr>
          <p:nvPr>
            <p:ph type="title"/>
          </p:nvPr>
        </p:nvSpPr>
        <p:spPr>
          <a:xfrm>
            <a:off x="1251536" y="566853"/>
            <a:ext cx="3895510" cy="4832092"/>
          </a:xfrm>
          <a:noFill/>
        </p:spPr>
        <p:txBody>
          <a:bodyPr wrap="square" rtlCol="0">
            <a:spAutoFit/>
          </a:bodyPr>
          <a:lstStyle/>
          <a:p>
            <a:pPr defTabSz="914400"/>
            <a:r>
              <a:rPr lang="en-US" sz="2200" dirty="0">
                <a:solidFill>
                  <a:srgbClr val="990099"/>
                </a:solidFill>
                <a:latin typeface="Comic Sans MS" panose="030F0702030302020204" pitchFamily="66" charset="0"/>
                <a:ea typeface="+mn-ea"/>
                <a:cs typeface="Arial" panose="020B0604020202020204" pitchFamily="34" charset="0"/>
              </a:rPr>
              <a:t>For fixing  the metal rim on a wooden wheel of a  cart . </a:t>
            </a:r>
            <a:br>
              <a:rPr lang="en-US" sz="2200" dirty="0">
                <a:solidFill>
                  <a:srgbClr val="990099"/>
                </a:solidFill>
                <a:latin typeface="Comic Sans MS" panose="030F0702030302020204" pitchFamily="66" charset="0"/>
                <a:ea typeface="+mn-ea"/>
                <a:cs typeface="Arial" panose="020B0604020202020204" pitchFamily="34" charset="0"/>
              </a:rPr>
            </a:br>
            <a:r>
              <a:rPr lang="en-US" sz="2200" dirty="0">
                <a:solidFill>
                  <a:srgbClr val="990099"/>
                </a:solidFill>
                <a:latin typeface="Comic Sans MS" panose="030F0702030302020204" pitchFamily="66" charset="0"/>
                <a:ea typeface="+mn-ea"/>
                <a:cs typeface="Arial" panose="020B0604020202020204" pitchFamily="34" charset="0"/>
              </a:rPr>
              <a:t/>
            </a:r>
            <a:br>
              <a:rPr lang="en-US" sz="2200" dirty="0">
                <a:solidFill>
                  <a:srgbClr val="990099"/>
                </a:solidFill>
                <a:latin typeface="Comic Sans MS" panose="030F0702030302020204" pitchFamily="66" charset="0"/>
                <a:ea typeface="+mn-ea"/>
                <a:cs typeface="Arial" panose="020B0604020202020204" pitchFamily="34" charset="0"/>
              </a:rPr>
            </a:br>
            <a:r>
              <a:rPr lang="en-US" sz="2200" dirty="0">
                <a:solidFill>
                  <a:srgbClr val="990099"/>
                </a:solidFill>
                <a:latin typeface="Comic Sans MS" panose="030F0702030302020204" pitchFamily="66" charset="0"/>
                <a:ea typeface="+mn-ea"/>
                <a:cs typeface="Arial" panose="020B0604020202020204" pitchFamily="34" charset="0"/>
              </a:rPr>
              <a:t>Again the  metal rim is made slightly smaller than  the wooden wheel. </a:t>
            </a:r>
            <a:br>
              <a:rPr lang="en-US" sz="2200" dirty="0">
                <a:solidFill>
                  <a:srgbClr val="990099"/>
                </a:solidFill>
                <a:latin typeface="Comic Sans MS" panose="030F0702030302020204" pitchFamily="66" charset="0"/>
                <a:ea typeface="+mn-ea"/>
                <a:cs typeface="Arial" panose="020B0604020202020204" pitchFamily="34" charset="0"/>
              </a:rPr>
            </a:br>
            <a:r>
              <a:rPr lang="en-US" sz="2200" dirty="0">
                <a:solidFill>
                  <a:srgbClr val="990099"/>
                </a:solidFill>
                <a:latin typeface="Comic Sans MS" panose="030F0702030302020204" pitchFamily="66" charset="0"/>
                <a:ea typeface="+mn-ea"/>
                <a:cs typeface="Arial" panose="020B0604020202020204" pitchFamily="34" charset="0"/>
              </a:rPr>
              <a:t/>
            </a:r>
            <a:br>
              <a:rPr lang="en-US" sz="2200" dirty="0">
                <a:solidFill>
                  <a:srgbClr val="990099"/>
                </a:solidFill>
                <a:latin typeface="Comic Sans MS" panose="030F0702030302020204" pitchFamily="66" charset="0"/>
                <a:ea typeface="+mn-ea"/>
                <a:cs typeface="Arial" panose="020B0604020202020204" pitchFamily="34" charset="0"/>
              </a:rPr>
            </a:br>
            <a:r>
              <a:rPr lang="en-US" sz="2200" dirty="0">
                <a:solidFill>
                  <a:srgbClr val="990099"/>
                </a:solidFill>
                <a:latin typeface="Comic Sans MS" panose="030F0702030302020204" pitchFamily="66" charset="0"/>
                <a:ea typeface="+mn-ea"/>
                <a:cs typeface="Arial" panose="020B0604020202020204" pitchFamily="34" charset="0"/>
              </a:rPr>
              <a:t>On heating, the rim  </a:t>
            </a:r>
            <a:r>
              <a:rPr lang="en-US" sz="2200" dirty="0">
                <a:solidFill>
                  <a:srgbClr val="FF0000"/>
                </a:solidFill>
                <a:latin typeface="Comic Sans MS" panose="030F0702030302020204" pitchFamily="66" charset="0"/>
                <a:ea typeface="+mn-ea"/>
                <a:cs typeface="Arial" panose="020B0604020202020204" pitchFamily="34" charset="0"/>
              </a:rPr>
              <a:t>expands</a:t>
            </a:r>
            <a:r>
              <a:rPr lang="en-US" sz="2200" dirty="0">
                <a:solidFill>
                  <a:srgbClr val="990099"/>
                </a:solidFill>
                <a:latin typeface="Comic Sans MS" panose="030F0702030302020204" pitchFamily="66" charset="0"/>
                <a:ea typeface="+mn-ea"/>
                <a:cs typeface="Arial" panose="020B0604020202020204" pitchFamily="34" charset="0"/>
              </a:rPr>
              <a:t> and fits onto the wheel. Cold  water is then poured over the rim, which  </a:t>
            </a:r>
            <a:r>
              <a:rPr lang="en-US" sz="2200" dirty="0">
                <a:solidFill>
                  <a:srgbClr val="FF0000"/>
                </a:solidFill>
                <a:latin typeface="Comic Sans MS" panose="030F0702030302020204" pitchFamily="66" charset="0"/>
                <a:ea typeface="+mn-ea"/>
                <a:cs typeface="Arial" panose="020B0604020202020204" pitchFamily="34" charset="0"/>
              </a:rPr>
              <a:t>contracts</a:t>
            </a:r>
            <a:r>
              <a:rPr lang="en-US" sz="2200" dirty="0">
                <a:solidFill>
                  <a:srgbClr val="990099"/>
                </a:solidFill>
                <a:latin typeface="Comic Sans MS" panose="030F0702030302020204" pitchFamily="66" charset="0"/>
                <a:ea typeface="+mn-ea"/>
                <a:cs typeface="Arial" panose="020B0604020202020204" pitchFamily="34" charset="0"/>
              </a:rPr>
              <a:t> and fits tightly onto the wheel.</a:t>
            </a:r>
            <a:br>
              <a:rPr lang="en-US" sz="2200" dirty="0">
                <a:solidFill>
                  <a:srgbClr val="990099"/>
                </a:solidFill>
                <a:latin typeface="Comic Sans MS" panose="030F0702030302020204" pitchFamily="66" charset="0"/>
                <a:ea typeface="+mn-ea"/>
                <a:cs typeface="Arial" panose="020B0604020202020204" pitchFamily="34" charset="0"/>
              </a:rPr>
            </a:br>
            <a:endParaRPr lang="en-IN" sz="2200" dirty="0">
              <a:solidFill>
                <a:srgbClr val="990099"/>
              </a:solidFill>
              <a:latin typeface="Comic Sans MS" panose="030F0702030302020204" pitchFamily="66" charset="0"/>
              <a:ea typeface="+mn-ea"/>
              <a:cs typeface="Arial" panose="020B0604020202020204" pitchFamily="34" charset="0"/>
            </a:endParaRPr>
          </a:p>
        </p:txBody>
      </p:sp>
      <p:pic>
        <p:nvPicPr>
          <p:cNvPr id="7" name="Picture 6"/>
          <p:cNvPicPr>
            <a:picLocks noChangeAspect="1"/>
          </p:cNvPicPr>
          <p:nvPr/>
        </p:nvPicPr>
        <p:blipFill>
          <a:blip r:embed="rId3"/>
          <a:stretch>
            <a:fillRect/>
          </a:stretch>
        </p:blipFill>
        <p:spPr>
          <a:xfrm>
            <a:off x="5141470" y="451617"/>
            <a:ext cx="3983479" cy="434898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0267"/>
          <a:stretch/>
        </p:blipFill>
        <p:spPr>
          <a:xfrm>
            <a:off x="909899" y="4954859"/>
            <a:ext cx="8234101" cy="1903141"/>
          </a:xfrm>
          <a:prstGeom prst="rect">
            <a:avLst/>
          </a:prstGeom>
        </p:spPr>
      </p:pic>
    </p:spTree>
    <p:extLst>
      <p:ext uri="{BB962C8B-B14F-4D97-AF65-F5344CB8AC3E}">
        <p14:creationId xmlns:p14="http://schemas.microsoft.com/office/powerpoint/2010/main" val="2585776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257800"/>
            <a:ext cx="7086600" cy="1536700"/>
          </a:xfrm>
          <a:prstGeom prst="rect">
            <a:avLst/>
          </a:prstGeom>
        </p:spPr>
      </p:pic>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066800"/>
            <a:ext cx="7086600" cy="3581400"/>
          </a:xfrm>
        </p:spPr>
      </p:pic>
      <p:sp>
        <p:nvSpPr>
          <p:cNvPr id="14" name="TextBox 13"/>
          <p:cNvSpPr txBox="1"/>
          <p:nvPr/>
        </p:nvSpPr>
        <p:spPr>
          <a:xfrm>
            <a:off x="1257300" y="304800"/>
            <a:ext cx="7620000" cy="584775"/>
          </a:xfrm>
          <a:prstGeom prst="rect">
            <a:avLst/>
          </a:prstGeom>
          <a:noFill/>
        </p:spPr>
        <p:txBody>
          <a:bodyPr wrap="square" rtlCol="0">
            <a:spAutoFit/>
          </a:bodyPr>
          <a:lstStyle/>
          <a:p>
            <a:pPr algn="ctr"/>
            <a:r>
              <a:rPr lang="en-US" sz="3200" dirty="0">
                <a:solidFill>
                  <a:schemeClr val="accent2">
                    <a:lumMod val="75000"/>
                  </a:schemeClr>
                </a:solidFill>
                <a:latin typeface="Comic Sans MS" panose="030F0702030302020204" pitchFamily="66" charset="0"/>
                <a:ea typeface="+mj-ea"/>
                <a:cs typeface="+mj-cs"/>
              </a:rPr>
              <a:t>EXPANSION AND CONTRACTION</a:t>
            </a:r>
            <a:endParaRPr lang="en-IN" sz="3200" dirty="0">
              <a:solidFill>
                <a:schemeClr val="accent2">
                  <a:lumMod val="75000"/>
                </a:schemeClr>
              </a:solidFill>
              <a:latin typeface="Comic Sans MS" panose="030F0702030302020204" pitchFamily="66" charset="0"/>
              <a:ea typeface="+mj-ea"/>
              <a:cs typeface="+mj-cs"/>
            </a:endParaRPr>
          </a:p>
        </p:txBody>
      </p:sp>
      <p:sp>
        <p:nvSpPr>
          <p:cNvPr id="15" name="TextBox 14"/>
          <p:cNvSpPr txBox="1"/>
          <p:nvPr/>
        </p:nvSpPr>
        <p:spPr>
          <a:xfrm>
            <a:off x="3886200" y="4953000"/>
            <a:ext cx="3124200" cy="369332"/>
          </a:xfrm>
          <a:prstGeom prst="rect">
            <a:avLst/>
          </a:prstGeom>
          <a:noFill/>
        </p:spPr>
        <p:txBody>
          <a:bodyPr wrap="square" rtlCol="0">
            <a:spAutoFit/>
          </a:bodyPr>
          <a:lstStyle/>
          <a:p>
            <a:r>
              <a:rPr lang="en-US" dirty="0" smtClean="0"/>
              <a:t>Decreasing temperature</a:t>
            </a:r>
            <a:endParaRPr lang="en-IN" dirty="0"/>
          </a:p>
        </p:txBody>
      </p:sp>
      <p:sp>
        <p:nvSpPr>
          <p:cNvPr id="18" name="Right Arrow 17"/>
          <p:cNvSpPr/>
          <p:nvPr/>
        </p:nvSpPr>
        <p:spPr>
          <a:xfrm>
            <a:off x="4343400" y="5322332"/>
            <a:ext cx="2057400" cy="164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45302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447799"/>
            <a:ext cx="3581400" cy="350198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447799"/>
            <a:ext cx="3886200" cy="3501988"/>
          </a:xfrm>
          <a:prstGeom prst="rect">
            <a:avLst/>
          </a:prstGeom>
        </p:spPr>
      </p:pic>
      <p:sp>
        <p:nvSpPr>
          <p:cNvPr id="7" name="TextBox 6"/>
          <p:cNvSpPr txBox="1"/>
          <p:nvPr/>
        </p:nvSpPr>
        <p:spPr>
          <a:xfrm>
            <a:off x="1981200" y="152400"/>
            <a:ext cx="5867400" cy="1077218"/>
          </a:xfrm>
          <a:prstGeom prst="rect">
            <a:avLst/>
          </a:prstGeom>
          <a:noFill/>
        </p:spPr>
        <p:txBody>
          <a:bodyPr wrap="square" rtlCol="0">
            <a:spAutoFit/>
          </a:bodyPr>
          <a:lstStyle/>
          <a:p>
            <a:r>
              <a:rPr lang="en-US" sz="3200" dirty="0">
                <a:solidFill>
                  <a:schemeClr val="accent2">
                    <a:lumMod val="75000"/>
                  </a:schemeClr>
                </a:solidFill>
                <a:latin typeface="Comic Sans MS" panose="030F0702030302020204" pitchFamily="66" charset="0"/>
                <a:ea typeface="+mj-ea"/>
                <a:cs typeface="+mj-cs"/>
              </a:rPr>
              <a:t>Blacksmith making iron </a:t>
            </a:r>
            <a:r>
              <a:rPr lang="en-US" sz="3200" dirty="0" smtClean="0">
                <a:solidFill>
                  <a:schemeClr val="accent2">
                    <a:lumMod val="75000"/>
                  </a:schemeClr>
                </a:solidFill>
                <a:latin typeface="Comic Sans MS" panose="030F0702030302020204" pitchFamily="66" charset="0"/>
                <a:ea typeface="+mj-ea"/>
                <a:cs typeface="+mj-cs"/>
              </a:rPr>
              <a:t>tools.</a:t>
            </a:r>
            <a:endParaRPr lang="en-US" sz="3200" dirty="0">
              <a:solidFill>
                <a:schemeClr val="accent2">
                  <a:lumMod val="75000"/>
                </a:schemeClr>
              </a:solidFill>
              <a:latin typeface="Comic Sans MS" panose="030F0702030302020204" pitchFamily="66" charset="0"/>
              <a:ea typeface="+mj-ea"/>
              <a:cs typeface="+mj-cs"/>
            </a:endParaRPr>
          </a:p>
          <a:p>
            <a:r>
              <a:rPr lang="en-US" sz="3200" dirty="0">
                <a:solidFill>
                  <a:schemeClr val="accent2">
                    <a:lumMod val="75000"/>
                  </a:schemeClr>
                </a:solidFill>
                <a:latin typeface="Comic Sans MS" panose="030F0702030302020204" pitchFamily="66" charset="0"/>
                <a:ea typeface="+mj-ea"/>
                <a:cs typeface="+mj-cs"/>
              </a:rPr>
              <a:t>Can this change be reversed?</a:t>
            </a:r>
            <a:endParaRPr lang="en-IN" sz="3200" dirty="0">
              <a:solidFill>
                <a:schemeClr val="accent2">
                  <a:lumMod val="75000"/>
                </a:schemeClr>
              </a:solidFill>
              <a:latin typeface="Comic Sans MS" panose="030F0702030302020204" pitchFamily="66" charset="0"/>
              <a:ea typeface="+mj-ea"/>
              <a:cs typeface="+mj-cs"/>
            </a:endParaRPr>
          </a:p>
        </p:txBody>
      </p:sp>
      <p:pic>
        <p:nvPicPr>
          <p:cNvPr id="2" name="Picture 1"/>
          <p:cNvPicPr>
            <a:picLocks noChangeAspect="1"/>
          </p:cNvPicPr>
          <p:nvPr/>
        </p:nvPicPr>
        <p:blipFill>
          <a:blip r:embed="rId4"/>
          <a:stretch>
            <a:fillRect/>
          </a:stretch>
        </p:blipFill>
        <p:spPr>
          <a:xfrm>
            <a:off x="1219200" y="4949787"/>
            <a:ext cx="7827942" cy="1908213"/>
          </a:xfrm>
          <a:prstGeom prst="rect">
            <a:avLst/>
          </a:prstGeom>
        </p:spPr>
      </p:pic>
    </p:spTree>
    <p:extLst>
      <p:ext uri="{BB962C8B-B14F-4D97-AF65-F5344CB8AC3E}">
        <p14:creationId xmlns:p14="http://schemas.microsoft.com/office/powerpoint/2010/main" val="3694957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91" y="4929343"/>
            <a:ext cx="7827942" cy="1908213"/>
          </a:xfrm>
          <a:prstGeom prst="rect">
            <a:avLst/>
          </a:prstGeom>
        </p:spPr>
      </p:pic>
      <p:sp>
        <p:nvSpPr>
          <p:cNvPr id="4" name="Title 3"/>
          <p:cNvSpPr>
            <a:spLocks noGrp="1"/>
          </p:cNvSpPr>
          <p:nvPr>
            <p:ph type="title"/>
          </p:nvPr>
        </p:nvSpPr>
        <p:spPr>
          <a:xfrm>
            <a:off x="533400" y="152400"/>
            <a:ext cx="9144000" cy="553998"/>
          </a:xfrm>
        </p:spPr>
        <p:txBody>
          <a:bodyPr vert="horz" lIns="91440" tIns="45720" rIns="91440" bIns="45720" rtlCol="0" anchor="t">
            <a:normAutofit fontScale="90000"/>
          </a:bodyPr>
          <a:lstStyle/>
          <a:p>
            <a:r>
              <a:rPr lang="en-US" dirty="0">
                <a:latin typeface="Comic Sans MS" panose="030F0702030302020204" pitchFamily="66" charset="0"/>
              </a:rPr>
              <a:t>Melting of ice/ </a:t>
            </a:r>
            <a:r>
              <a:rPr lang="en-US" dirty="0" smtClean="0">
                <a:latin typeface="Comic Sans MS" panose="030F0702030302020204" pitchFamily="66" charset="0"/>
              </a:rPr>
              <a:t>Expansion of ice particles</a:t>
            </a:r>
            <a:endParaRPr lang="en-IN" dirty="0">
              <a:latin typeface="Comic Sans MS" panose="030F0702030302020204" pitchFamily="6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393" y="1265663"/>
            <a:ext cx="4147201" cy="38062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295400"/>
            <a:ext cx="4076700" cy="3776516"/>
          </a:xfrm>
          <a:prstGeom prst="rect">
            <a:avLst/>
          </a:prstGeom>
        </p:spPr>
      </p:pic>
    </p:spTree>
    <p:extLst>
      <p:ext uri="{BB962C8B-B14F-4D97-AF65-F5344CB8AC3E}">
        <p14:creationId xmlns:p14="http://schemas.microsoft.com/office/powerpoint/2010/main" val="21033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1431</TotalTime>
  <Words>379</Words>
  <Application>Microsoft Office PowerPoint</Application>
  <PresentationFormat>On-screen Show (4:3)</PresentationFormat>
  <Paragraphs>53</Paragraphs>
  <Slides>20</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Brush Script MT</vt:lpstr>
      <vt:lpstr>Calibri</vt:lpstr>
      <vt:lpstr>Century Gothic</vt:lpstr>
      <vt:lpstr>Comic Sans MS</vt:lpstr>
      <vt:lpstr>UnDotum</vt:lpstr>
      <vt:lpstr>Wingdings</vt:lpstr>
      <vt:lpstr>Wingdings 3</vt:lpstr>
      <vt:lpstr>Wisp</vt:lpstr>
      <vt:lpstr>PowerPoint Presentation</vt:lpstr>
      <vt:lpstr>TABLE 6.1 </vt:lpstr>
      <vt:lpstr>DIFFERENT WAYS TO BRING CHANGES</vt:lpstr>
      <vt:lpstr>These are some of the Tools used in the garden/ agriculture</vt:lpstr>
      <vt:lpstr>How is the wooden handle fixed to the iron blade of these tools?</vt:lpstr>
      <vt:lpstr>For fixing  the metal rim on a wooden wheel of a  cart .   Again the  metal rim is made slightly smaller than  the wooden wheel.   On heating, the rim  expands and fits onto the wheel. Cold  water is then poured over the rim, which  contracts and fits tightly onto the wheel. </vt:lpstr>
      <vt:lpstr>PowerPoint Presentation</vt:lpstr>
      <vt:lpstr>PowerPoint Presentation</vt:lpstr>
      <vt:lpstr>Melting of ice/ Expansion of ice particles</vt:lpstr>
      <vt:lpstr>Freezing of water/ contraction of water particles</vt:lpstr>
      <vt:lpstr>Boiling of water/ expansion of water </vt:lpstr>
      <vt:lpstr>Condensation/ contraction of steam particles</vt:lpstr>
      <vt:lpstr>Interconversion of the three states of water is reversible.</vt:lpstr>
      <vt:lpstr>EFFECTS OF CHANGE IN TEMPERATURE</vt:lpstr>
      <vt:lpstr>Burning of candle and heating of wax</vt:lpstr>
      <vt:lpstr>Evaporation and condensation</vt:lpstr>
      <vt:lpstr>Curd formation</vt:lpstr>
      <vt:lpstr>Summary</vt:lpstr>
      <vt:lpstr>Assignment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have FUN! </dc:title>
  <cp:lastModifiedBy>admin</cp:lastModifiedBy>
  <cp:revision>84</cp:revision>
  <dcterms:created xsi:type="dcterms:W3CDTF">2020-06-10T12:21:32Z</dcterms:created>
  <dcterms:modified xsi:type="dcterms:W3CDTF">2020-06-16T15:14:16Z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2015-01-12T00:00:00Z</vt:filetime>
  </property>
  <property fmtid="{D5CDD505-2E9C-101B-9397-08002B2CF9AE}" pid="3" name="Creator">
    <vt:lpwstr>pdftk 1.44 - www.pdftk.com</vt:lpwstr>
  </property>
  <property fmtid="{D5CDD505-2E9C-101B-9397-08002B2CF9AE}" pid="4" name="LastSaved">
    <vt:filetime>2020-06-10T00:00:00Z</vt:filetime>
  </property>
</Properties>
</file>